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9" r:id="rId2"/>
    <p:sldId id="257" r:id="rId3"/>
    <p:sldId id="262" r:id="rId4"/>
    <p:sldId id="263" r:id="rId5"/>
    <p:sldId id="275" r:id="rId6"/>
    <p:sldId id="264" r:id="rId7"/>
    <p:sldId id="266" r:id="rId8"/>
    <p:sldId id="273" r:id="rId9"/>
    <p:sldId id="274" r:id="rId10"/>
    <p:sldId id="267" r:id="rId11"/>
    <p:sldId id="268" r:id="rId12"/>
    <p:sldId id="269" r:id="rId13"/>
    <p:sldId id="272" r:id="rId14"/>
    <p:sldId id="276" r:id="rId15"/>
    <p:sldId id="277" r:id="rId16"/>
    <p:sldId id="271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785" autoAdjust="0"/>
  </p:normalViewPr>
  <p:slideViewPr>
    <p:cSldViewPr>
      <p:cViewPr varScale="1">
        <p:scale>
          <a:sx n="51" d="100"/>
          <a:sy n="51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66344-D0D3-4371-BA2D-3D10525544F0}" type="datetimeFigureOut">
              <a:rPr lang="en-US" smtClean="0"/>
              <a:t>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BC383-C0BE-4AD4-A55F-02E441758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6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B3DE0D-ECDB-48BE-840D-8E32297690FD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yes.</a:t>
            </a:r>
          </a:p>
          <a:p>
            <a:r>
              <a:rPr lang="en-US" dirty="0" smtClean="0"/>
              <a:t>Can’t know until you’ve done an exam.</a:t>
            </a:r>
          </a:p>
          <a:p>
            <a:r>
              <a:rPr lang="en-US" dirty="0" smtClean="0"/>
              <a:t>new report by the participant of genital bleeding should prompt a (clinically-indicated) pelvic exam assessment</a:t>
            </a:r>
          </a:p>
          <a:p>
            <a:r>
              <a:rPr lang="en-US" dirty="0" smtClean="0"/>
              <a:t>Whether bleeding in the context of an open AE should be evaluated is per clinician discretion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59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Pelvic Exam Diagrams</a:t>
            </a:r>
          </a:p>
          <a:p>
            <a:r>
              <a:rPr lang="en-US" dirty="0" smtClean="0"/>
              <a:t>Pelvic</a:t>
            </a:r>
            <a:r>
              <a:rPr lang="en-US" baseline="0" dirty="0" smtClean="0"/>
              <a:t> Exam 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93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67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0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6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3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participant report of </a:t>
            </a:r>
            <a:r>
              <a:rPr lang="en-US" dirty="0" err="1" smtClean="0"/>
              <a:t>intermenstrual</a:t>
            </a:r>
            <a:r>
              <a:rPr lang="en-US" dirty="0" smtClean="0"/>
              <a:t> bleeding with no bleeding on exam? Report as </a:t>
            </a:r>
            <a:r>
              <a:rPr lang="en-US" dirty="0" err="1" smtClean="0"/>
              <a:t>metrorraghia</a:t>
            </a:r>
            <a:endParaRPr lang="en-US" dirty="0" smtClean="0"/>
          </a:p>
          <a:p>
            <a:r>
              <a:rPr lang="en-US" dirty="0" smtClean="0"/>
              <a:t>Blood</a:t>
            </a:r>
            <a:r>
              <a:rPr lang="en-US" baseline="0" dirty="0" smtClean="0"/>
              <a:t> tinged discharge= </a:t>
            </a:r>
            <a:r>
              <a:rPr lang="en-US" baseline="0" dirty="0" err="1" smtClean="0"/>
              <a:t>metrorraghia</a:t>
            </a:r>
            <a:endParaRPr lang="en-US" dirty="0" smtClean="0"/>
          </a:p>
          <a:p>
            <a:r>
              <a:rPr lang="en-US" dirty="0" smtClean="0"/>
              <a:t>A pelvic exam finding that explains the bleeding? Record the exam finding as the AE</a:t>
            </a:r>
            <a:r>
              <a:rPr lang="en-US" baseline="0" dirty="0" smtClean="0"/>
              <a:t> and subsume bleeding under this AE. Report the bleeding in the comments section.</a:t>
            </a:r>
            <a:endParaRPr lang="en-US" dirty="0" smtClean="0"/>
          </a:p>
          <a:p>
            <a:r>
              <a:rPr lang="en-US" dirty="0" smtClean="0"/>
              <a:t>Bleeding from the speculum exam? Per section 10.6.1 of the SSP, cervical bleeding associated</a:t>
            </a:r>
            <a:r>
              <a:rPr lang="en-US" baseline="0" dirty="0" smtClean="0"/>
              <a:t> with study procedures that is judged to be within the range of normal according to the clinical judgment of the </a:t>
            </a:r>
            <a:r>
              <a:rPr lang="en-US" baseline="0" dirty="0" err="1" smtClean="0"/>
              <a:t>IoR</a:t>
            </a:r>
            <a:r>
              <a:rPr lang="en-US" baseline="0" dirty="0" smtClean="0"/>
              <a:t> or designee is not considered to be an AE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60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</a:p>
          <a:p>
            <a:r>
              <a:rPr lang="en-US" baseline="0" dirty="0" err="1" smtClean="0"/>
              <a:t>metrrhagia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00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BC383-C0BE-4AD4-A55F-02E441758F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8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BFA9E583-B3A0-4B4C-AC63-C1459F8F15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7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F16A-28F1-436E-94A8-D511846C17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6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785E-6853-4E73-88CC-A509F62519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1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2231-B79A-42DA-9797-CF8C49D757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1D532-B7EE-4CB9-93BE-800BFE326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A6FE-2F50-469F-B7D9-BE3DAD89E7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E2B9-EC82-4DF1-873F-CD2CF1D620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3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9723-A801-482B-A843-1F0B60E71D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1FAAF-0432-4C01-9B49-B37AE92A6D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85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63DDE-7BED-4C19-A091-AA0CAF646F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65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B931-F866-47B9-8DB1-6D4565364B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3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44D7E-8AE4-4061-84EA-450F949051A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2954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48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2.xml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Genital Bleeding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MTN 020 Training</a:t>
            </a:r>
          </a:p>
        </p:txBody>
      </p:sp>
      <p:pic>
        <p:nvPicPr>
          <p:cNvPr id="3076" name="Picture 4" descr="MTN LOGO_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4800600"/>
            <a:ext cx="1984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835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smtClean="0"/>
              <a:t>One BIG caveat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bleeding episodes deemed to be AEs may ultimately be captured as one open ended AE once a new pattern is identified</a:t>
            </a:r>
          </a:p>
          <a:p>
            <a:r>
              <a:rPr lang="en-US" dirty="0" smtClean="0"/>
              <a:t>May involve updating one AE Log page from “resolved” to “continuing” and marking previously-reported AE Log CRF pages for deletion</a:t>
            </a:r>
          </a:p>
          <a:p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Scenario #3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22 year old at enrollment describes menses every 26-30 days lasting 4-6 days </a:t>
            </a:r>
          </a:p>
          <a:p>
            <a:r>
              <a:rPr lang="en-US" dirty="0" smtClean="0"/>
              <a:t>During the screening period she had had an implant placed for contraception</a:t>
            </a:r>
          </a:p>
          <a:p>
            <a:r>
              <a:rPr lang="en-US" dirty="0" smtClean="0"/>
              <a:t>At Month 1 she reports a 3 day period of light vaginal bleeding 2 weeks after her last menstrual period.</a:t>
            </a:r>
          </a:p>
          <a:p>
            <a:pPr lvl="1"/>
            <a:r>
              <a:rPr lang="en-US" dirty="0" smtClean="0"/>
              <a:t>Has an AE occurred?</a:t>
            </a:r>
          </a:p>
          <a:p>
            <a:pPr lvl="1"/>
            <a:r>
              <a:rPr lang="en-US" dirty="0" smtClean="0"/>
              <a:t>What verbatim term would you use?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Scenario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02125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At month 2, the participant reports another episode of light bleeding this time lasting 5 days and occurring </a:t>
            </a:r>
            <a:r>
              <a:rPr lang="en-US" sz="2800" dirty="0"/>
              <a:t>6</a:t>
            </a:r>
            <a:r>
              <a:rPr lang="en-US" sz="2800" dirty="0" smtClean="0"/>
              <a:t> days after the last episode</a:t>
            </a:r>
          </a:p>
          <a:p>
            <a:pPr lvl="1"/>
            <a:r>
              <a:rPr lang="en-US" sz="2400" dirty="0" smtClean="0"/>
              <a:t>Pelvic exam is unremarkable</a:t>
            </a:r>
          </a:p>
          <a:p>
            <a:r>
              <a:rPr lang="en-US" sz="2800" dirty="0" smtClean="0"/>
              <a:t>Is this a new AE or a continuation of the previously filed AE?</a:t>
            </a:r>
          </a:p>
          <a:p>
            <a:r>
              <a:rPr lang="en-US" sz="2800" dirty="0" smtClean="0"/>
              <a:t>Clinician discretion</a:t>
            </a:r>
          </a:p>
          <a:p>
            <a:pPr lvl="1"/>
            <a:r>
              <a:rPr lang="en-US" sz="2400" dirty="0" smtClean="0"/>
              <a:t>File a new AE and consider an open ended AE with her next event  OR</a:t>
            </a:r>
          </a:p>
          <a:p>
            <a:pPr lvl="1"/>
            <a:r>
              <a:rPr lang="en-US" sz="2400" dirty="0" smtClean="0"/>
              <a:t>Update the last AE to be ongoing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Scenario #4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021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 participant with baseline menses every 28-32 days presents for her Month 6 visit and reports 2 days of inter-menstrual spotting 22 days after her last menses. </a:t>
            </a:r>
          </a:p>
          <a:p>
            <a:r>
              <a:rPr lang="en-US" dirty="0" smtClean="0"/>
              <a:t>Has an AE occurred?</a:t>
            </a:r>
          </a:p>
          <a:p>
            <a:r>
              <a:rPr lang="en-US" dirty="0" smtClean="0"/>
              <a:t>What is the verbatim term?</a:t>
            </a:r>
          </a:p>
          <a:p>
            <a:r>
              <a:rPr lang="en-US" dirty="0" smtClean="0"/>
              <a:t>You do a pelvic exam and note a small  laceration on her right labia.</a:t>
            </a:r>
          </a:p>
          <a:p>
            <a:r>
              <a:rPr lang="en-US" dirty="0" smtClean="0"/>
              <a:t>What is the verbatim term?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Associated Pelvic Exam Findings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Bleeding that is associated with an abnormal pelvic exam finding is an AE</a:t>
            </a:r>
          </a:p>
          <a:p>
            <a:pPr lvl="1"/>
            <a:r>
              <a:rPr lang="en-US" dirty="0" smtClean="0"/>
              <a:t>AE term will be the  associated  exam finding</a:t>
            </a:r>
          </a:p>
          <a:p>
            <a:pPr lvl="1"/>
            <a:r>
              <a:rPr lang="en-US" dirty="0" smtClean="0"/>
              <a:t>Note in AE Log Comments that bleeding will was present</a:t>
            </a:r>
          </a:p>
          <a:p>
            <a:r>
              <a:rPr lang="en-US" dirty="0" smtClean="0"/>
              <a:t>Where will this bleeding be captured in addition to the Comments section of the AE log form</a:t>
            </a:r>
            <a:r>
              <a:rPr lang="en-US" dirty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400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Pelvic Exam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Non-menstrual bleeding </a:t>
            </a:r>
            <a:r>
              <a:rPr lang="en-US" u="sng" dirty="0" smtClean="0"/>
              <a:t>not</a:t>
            </a:r>
            <a:r>
              <a:rPr lang="en-US" dirty="0" smtClean="0"/>
              <a:t> associated with an abnormal exam finding should be captured as </a:t>
            </a:r>
            <a:r>
              <a:rPr lang="en-US" dirty="0" err="1" smtClean="0"/>
              <a:t>metrorrhagia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76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Amenorrhea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Amenorrhea should be recorded as a pre-existing condition on the PRE CRF</a:t>
            </a:r>
          </a:p>
          <a:p>
            <a:pPr lvl="1"/>
            <a:r>
              <a:rPr lang="en-US" dirty="0" smtClean="0"/>
              <a:t>Screening Menstrual History CRF will also document whether </a:t>
            </a:r>
            <a:r>
              <a:rPr lang="en-US" dirty="0" err="1" smtClean="0"/>
              <a:t>ppt</a:t>
            </a:r>
            <a:r>
              <a:rPr lang="en-US" dirty="0" smtClean="0"/>
              <a:t> was </a:t>
            </a:r>
            <a:r>
              <a:rPr lang="en-US" dirty="0" err="1" smtClean="0"/>
              <a:t>amenorrheic</a:t>
            </a:r>
            <a:r>
              <a:rPr lang="en-US" dirty="0" smtClean="0"/>
              <a:t> at baseline</a:t>
            </a:r>
          </a:p>
          <a:p>
            <a:r>
              <a:rPr lang="en-US" dirty="0" smtClean="0"/>
              <a:t>Amenorrhea in follow-up </a:t>
            </a:r>
            <a:r>
              <a:rPr lang="en-US" u="sng" dirty="0" smtClean="0"/>
              <a:t>is</a:t>
            </a:r>
            <a:r>
              <a:rPr lang="en-US" dirty="0" smtClean="0"/>
              <a:t> an AE if it is </a:t>
            </a:r>
            <a:r>
              <a:rPr lang="en-US" u="sng" dirty="0" smtClean="0"/>
              <a:t>different </a:t>
            </a:r>
            <a:r>
              <a:rPr lang="en-US" u="sng" smtClean="0"/>
              <a:t>from baseline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93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smtClean="0"/>
              <a:t>  Background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02125"/>
          </a:xfrm>
        </p:spPr>
        <p:txBody>
          <a:bodyPr/>
          <a:lstStyle/>
          <a:p>
            <a:r>
              <a:rPr lang="en-US" smtClean="0"/>
              <a:t>Genital Bleeding is common</a:t>
            </a:r>
          </a:p>
          <a:p>
            <a:pPr lvl="1"/>
            <a:r>
              <a:rPr lang="en-US" smtClean="0"/>
              <a:t>Includes menses</a:t>
            </a:r>
          </a:p>
          <a:p>
            <a:pPr lvl="1"/>
            <a:r>
              <a:rPr lang="en-US" smtClean="0"/>
              <a:t>Includes intermenstrual bleeding (IMB)</a:t>
            </a:r>
          </a:p>
          <a:p>
            <a:pPr lvl="1"/>
            <a:endParaRPr lang="en-US" smtClean="0"/>
          </a:p>
          <a:p>
            <a:r>
              <a:rPr lang="en-US" smtClean="0"/>
              <a:t>Determining whether genital bleeding consitutes an “adverse event” will vary by protocol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	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smtClean="0"/>
              <a:t>Genital Bleeding in MTN 020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this bleeding event consistent with the participant’s baseline bleeding pattern?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 rot="7834550">
            <a:off x="1590787" y="3663675"/>
            <a:ext cx="2743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2810489">
            <a:off x="4531923" y="3669009"/>
            <a:ext cx="2819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6757" y="3200400"/>
            <a:ext cx="915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YES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3200400"/>
            <a:ext cx="856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NO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189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No AE</a:t>
            </a:r>
            <a:endParaRPr lang="en-US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7001149" y="5248870"/>
            <a:ext cx="923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AE</a:t>
            </a:r>
            <a:endParaRPr lang="en-US" sz="5400" dirty="0"/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smtClean="0"/>
              <a:t>Implications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Obtaining an accurate baseline bleeding history will be imperative</a:t>
            </a:r>
          </a:p>
          <a:p>
            <a:r>
              <a:rPr lang="en-US" smtClean="0"/>
              <a:t>The level of detail will be at the site’s discretion</a:t>
            </a:r>
          </a:p>
          <a:p>
            <a:r>
              <a:rPr lang="en-US" smtClean="0"/>
              <a:t>Goal: A reasonable person reading the baseline history can determine whether a current bleeding event is consistent with baseline or not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baseline bleeding pattern is associated with a new contraceptive use and later resolves such that a more “normal” pattern resumes (monthly menses), this resolution should be documented in the comments section of the PRE-CRF and is not considered an AE (SSP Section 10.6)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79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smtClean="0"/>
              <a:t>Scenario #1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22 year old woman at screening describes regular moderate flow menstrual periods occurring every 24-32 days and lasting 3-6 days</a:t>
            </a:r>
          </a:p>
          <a:p>
            <a:pPr lvl="1"/>
            <a:r>
              <a:rPr lang="en-US" dirty="0"/>
              <a:t>She is started on DMPA during the screening </a:t>
            </a:r>
            <a:r>
              <a:rPr lang="en-US" dirty="0" smtClean="0"/>
              <a:t>period</a:t>
            </a:r>
          </a:p>
          <a:p>
            <a:pPr lvl="1"/>
            <a:r>
              <a:rPr lang="en-US" dirty="0" smtClean="0"/>
              <a:t>At Enrollment, 14 days later, she has not yet had her next menses.</a:t>
            </a:r>
          </a:p>
          <a:p>
            <a:pPr lvl="1"/>
            <a:r>
              <a:rPr lang="en-US" dirty="0" smtClean="0"/>
              <a:t>There is no change to her Baseline Menstrual History Form</a:t>
            </a:r>
          </a:p>
          <a:p>
            <a:r>
              <a:rPr lang="en-US" dirty="0" smtClean="0"/>
              <a:t>At month 1 she reports that immediately after her enrollment visit, she experienced a 14 day bleeding episode. (30 days after her last menses)</a:t>
            </a:r>
          </a:p>
          <a:p>
            <a:pPr lvl="1"/>
            <a:r>
              <a:rPr lang="en-US" dirty="0" smtClean="0"/>
              <a:t>Has an AE occurred?</a:t>
            </a:r>
          </a:p>
          <a:p>
            <a:pPr lvl="1"/>
            <a:r>
              <a:rPr lang="en-US" dirty="0" smtClean="0"/>
              <a:t>What term would you use?</a:t>
            </a:r>
          </a:p>
          <a:p>
            <a:pPr lvl="1"/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Scenario #2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14800"/>
          </a:xfrm>
        </p:spPr>
        <p:txBody>
          <a:bodyPr/>
          <a:lstStyle/>
          <a:p>
            <a:r>
              <a:rPr lang="en-US" sz="2800" dirty="0" smtClean="0"/>
              <a:t>22 year old woman describes unpredictable spotting on DMPA at the screening visit. This is confirmed at the enrollment visit. The spotting lasts 2-7 days, is light in flow, and can occur anywhere from 2 weeks to 3 months apart. </a:t>
            </a:r>
          </a:p>
          <a:p>
            <a:pPr lvl="1"/>
            <a:r>
              <a:rPr lang="en-US" sz="2400" dirty="0" smtClean="0"/>
              <a:t>2 months after enrollment she reports 3 days of spotting 2 months after her last spotting episode</a:t>
            </a:r>
          </a:p>
          <a:p>
            <a:pPr lvl="1"/>
            <a:r>
              <a:rPr lang="en-US" sz="2400" dirty="0" smtClean="0"/>
              <a:t>Has an AE occurred?</a:t>
            </a:r>
          </a:p>
          <a:p>
            <a:pPr lvl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Bleeding 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02125"/>
          </a:xfrm>
        </p:spPr>
        <p:txBody>
          <a:bodyPr/>
          <a:lstStyle/>
          <a:p>
            <a:r>
              <a:rPr lang="en-US" dirty="0" smtClean="0"/>
              <a:t>Always document on AE Log CRF </a:t>
            </a:r>
          </a:p>
          <a:p>
            <a:pPr lvl="1"/>
            <a:r>
              <a:rPr lang="en-US" dirty="0" smtClean="0"/>
              <a:t>Not Grade 1 AE Log CRF (GAE) </a:t>
            </a:r>
          </a:p>
          <a:p>
            <a:r>
              <a:rPr lang="en-US" dirty="0" smtClean="0"/>
              <a:t>Verbatim Terms per FGGT</a:t>
            </a:r>
          </a:p>
          <a:p>
            <a:pPr lvl="1"/>
            <a:r>
              <a:rPr lang="en-US" dirty="0" smtClean="0"/>
              <a:t>Menorrhagia</a:t>
            </a:r>
          </a:p>
          <a:p>
            <a:pPr lvl="1"/>
            <a:r>
              <a:rPr lang="en-US" dirty="0" err="1" smtClean="0"/>
              <a:t>Menometrorrhagia</a:t>
            </a:r>
            <a:endParaRPr lang="en-US" dirty="0" smtClean="0"/>
          </a:p>
          <a:p>
            <a:pPr lvl="1"/>
            <a:r>
              <a:rPr lang="en-US" dirty="0" smtClean="0"/>
              <a:t>Metrorrhagia</a:t>
            </a:r>
          </a:p>
          <a:p>
            <a:pPr lvl="1"/>
            <a:r>
              <a:rPr lang="en-US" dirty="0" smtClean="0"/>
              <a:t>Post-coital bleeding</a:t>
            </a:r>
          </a:p>
          <a:p>
            <a:pPr lvl="1"/>
            <a:r>
              <a:rPr lang="en-US" dirty="0" smtClean="0"/>
              <a:t>Amenorrhea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2125"/>
          </a:xfrm>
        </p:spPr>
        <p:txBody>
          <a:bodyPr/>
          <a:lstStyle/>
          <a:p>
            <a:r>
              <a:rPr lang="en-US" dirty="0" smtClean="0"/>
              <a:t>A participant report of new inter-menstrual bleeding with no bleeding noted on exam?</a:t>
            </a:r>
          </a:p>
          <a:p>
            <a:r>
              <a:rPr lang="en-US" dirty="0" smtClean="0"/>
              <a:t>A participant reports new blood tinged discharge. Normal pelvic exam?</a:t>
            </a:r>
          </a:p>
          <a:p>
            <a:r>
              <a:rPr lang="en-US" dirty="0" smtClean="0"/>
              <a:t>A pelvic exam finding that explains the bleeding?</a:t>
            </a:r>
          </a:p>
          <a:p>
            <a:r>
              <a:rPr lang="en-US" dirty="0" smtClean="0"/>
              <a:t>Cervical bleeding from the speculum exam?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0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1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2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3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4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5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16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2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3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4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5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6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7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8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ppt/theme/themeOverride9.xml><?xml version="1.0" encoding="utf-8"?>
<a:themeOverride xmlns:a="http://schemas.openxmlformats.org/drawingml/2006/main">
  <a:clrScheme name="Quadrant 12">
    <a:dk1>
      <a:srgbClr val="000000"/>
    </a:dk1>
    <a:lt1>
      <a:srgbClr val="FFFFFF"/>
    </a:lt1>
    <a:dk2>
      <a:srgbClr val="000000"/>
    </a:dk2>
    <a:lt2>
      <a:srgbClr val="669900"/>
    </a:lt2>
    <a:accent1>
      <a:srgbClr val="800080"/>
    </a:accent1>
    <a:accent2>
      <a:srgbClr val="800080"/>
    </a:accent2>
    <a:accent3>
      <a:srgbClr val="FFFFFF"/>
    </a:accent3>
    <a:accent4>
      <a:srgbClr val="000000"/>
    </a:accent4>
    <a:accent5>
      <a:srgbClr val="C0AAC0"/>
    </a:accent5>
    <a:accent6>
      <a:srgbClr val="730073"/>
    </a:accent6>
    <a:hlink>
      <a:srgbClr val="996633"/>
    </a:hlink>
    <a:folHlink>
      <a:srgbClr val="99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913</Words>
  <Application>Microsoft Office PowerPoint</Application>
  <PresentationFormat>On-screen Show (4:3)</PresentationFormat>
  <Paragraphs>112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Quadrant</vt:lpstr>
      <vt:lpstr>Genital Bleeding</vt:lpstr>
      <vt:lpstr>  Background</vt:lpstr>
      <vt:lpstr>Genital Bleeding in MTN 020</vt:lpstr>
      <vt:lpstr>Implications</vt:lpstr>
      <vt:lpstr>An Exception</vt:lpstr>
      <vt:lpstr>Scenario #1</vt:lpstr>
      <vt:lpstr>Scenario #2</vt:lpstr>
      <vt:lpstr>Recording Bleeding AEs</vt:lpstr>
      <vt:lpstr>Special Considerations</vt:lpstr>
      <vt:lpstr>One BIG caveat</vt:lpstr>
      <vt:lpstr>Scenario #3</vt:lpstr>
      <vt:lpstr>Scenario #3</vt:lpstr>
      <vt:lpstr>Scenario #4</vt:lpstr>
      <vt:lpstr>Associated Pelvic Exam Findings</vt:lpstr>
      <vt:lpstr>No Pelvic Exam Finding</vt:lpstr>
      <vt:lpstr>Amenorrhea</vt:lpstr>
      <vt:lpstr>Questions?</vt:lpstr>
    </vt:vector>
  </TitlesOfParts>
  <Company>UPMC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Genital Bleeding</dc:title>
  <dc:creator>bungke</dc:creator>
  <cp:lastModifiedBy>Kat Richards</cp:lastModifiedBy>
  <cp:revision>26</cp:revision>
  <dcterms:created xsi:type="dcterms:W3CDTF">2012-05-22T23:18:22Z</dcterms:created>
  <dcterms:modified xsi:type="dcterms:W3CDTF">2013-01-02T17:42:16Z</dcterms:modified>
</cp:coreProperties>
</file>